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TZ" initials="HTZ" lastIdx="2" clrIdx="0">
    <p:extLst>
      <p:ext uri="{19B8F6BF-5375-455C-9EA6-DF929625EA0E}">
        <p15:presenceInfo xmlns:p15="http://schemas.microsoft.com/office/powerpoint/2012/main" userId="HTZ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E040"/>
    <a:srgbClr val="E4EBE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4864" tIns="47433" rIns="94864" bIns="47433" rtlCol="0"/>
          <a:lstStyle>
            <a:lvl1pPr algn="r">
              <a:defRPr sz="1200"/>
            </a:lvl1pPr>
          </a:lstStyle>
          <a:p>
            <a:fld id="{55942F5C-1116-46FB-9DD3-8EFBED961AD2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8200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64" tIns="47433" rIns="94864" bIns="47433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4864" tIns="47433" rIns="94864" bIns="4743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4864" tIns="47433" rIns="94864" bIns="47433" rtlCol="0" anchor="b"/>
          <a:lstStyle>
            <a:lvl1pPr algn="r">
              <a:defRPr sz="1200"/>
            </a:lvl1pPr>
          </a:lstStyle>
          <a:p>
            <a:fld id="{01F53934-030E-4E8C-B852-88487EF4756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7392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A520F-A257-374A-6C27-A332C7023F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4F445F-3760-09F6-4931-02D04F0E684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9DB8C1-EDF4-1E24-AEF7-798E128023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C59D94-2761-3393-B6FB-E36174171F4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F53934-030E-4E8C-B852-88487EF4756B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13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6F4FD-8CCA-EDAD-424B-72CF9BCD0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243C4E-A7BF-4F05-3592-162041BF6C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4510C3-1638-2B1E-6062-238938ACB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AA9A3D-0833-8380-72C0-790246DF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B48CF-1515-B7FC-AF59-BEF8F3A07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2230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8DBF6-C62E-BBB2-7838-093447A4A0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1922C6-7E47-7AE6-72E8-1EDE3541D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EF8A1E-92A4-EF00-7CBB-DC17C9CB7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E6714-88D3-94A7-7BE8-15CB23BB0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CC0910-9F90-C777-0EFB-AAFEAC62D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92183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48B409-1152-E53C-46A0-4048BD8C49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8A36F-A83E-27CF-9FAA-29A4BE8F3F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0FCC40-FEEB-8F31-43BC-C27B53286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D4C36-5007-AA8A-A9B2-4385CD547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8D0BC6-7DA8-D4FE-D737-0D52FA33D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9339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05092-30D0-0716-E6FF-F527A66D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43593-29DC-15C7-7073-655DDE7DBF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ED5B8C-9EFD-7B50-8D9F-6339BAF3B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70E66-5EAE-EA7C-0451-72405A6A9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299C7-0581-1C2A-C395-FE9AE8869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429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6DE5-7A3A-BE5D-2DE6-3CCA436F1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653FD8-CE92-4E32-A57E-A50639B73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B2F56-FCB0-4ACF-50E3-DF8EA7FA4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AB2876-C6F6-ACE7-6AE3-2C7B64F5E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AF3166-DB41-F825-4B02-26A9B6C62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41866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BE4EE-0D3B-4FC8-CC93-A0B7496FE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8DDB1-B281-C3D7-CE17-16EF3AC97B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2BB758-C27A-A4BF-16C4-68F55C496C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5ACDDE-F1B0-F00E-7E9F-8B1E9F695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86D548-0FE2-124A-1A19-D8812B48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FDA5F5-B854-D020-0DBD-E06F0CE41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09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8C0B-1776-7FD9-8B93-BA1895D4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83F8F9-67F8-AEFA-C303-E1B0F54490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36E9E-E86A-EF0F-2D85-7A4EAC054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B1F4F0-664D-1C5E-70C8-00D4AA8491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DBE885-3F8C-802E-6A93-7A30CF7AD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84CBE6-84AB-F155-3FFA-E113939E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5F2193-7B3C-A3A7-F28F-AFDDF7F58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FB0862E-D590-A368-2B8E-8A4DF0CA3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3289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7A1AB-2CB6-7A34-50CF-6AE0FF55B4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300D8-7A68-BCEE-B949-B8E686197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350BC-4AB8-9AA5-89D4-54E811BA6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266B58-87D2-B863-83D8-05C7EF69F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7882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3AF9B2-2E04-A27D-5B63-C66C5A06F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758727-BCA6-0CE8-AD0C-8A8D22C17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302C57-6A3B-EA21-A6E4-B4E34EA2D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4586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F4CA-6742-6093-6504-6265D7080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849E88-FDFE-35D5-EF84-47E190ED0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07FDAD-07F4-76FA-A475-B6C8A9F5C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007AFD-CF28-0779-0B60-3A08087F7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3AC196-6E1F-254A-4C3E-986D6135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C7C0B-15DB-C06C-7803-EA32CD3B8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210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B27771-7EC4-34C0-735E-56016AF74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26AD1E-F341-51FF-E839-B0CA42D6A6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5E29AC-01BE-8337-27D9-0394C9C30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C5830E-4DC5-32BD-EBEB-B2CF6192E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3AAF14-4B8A-A146-AB4A-D18283184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101737-AA7D-5555-0DB0-A47FD9B35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2997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876418-FA3B-E784-A003-9382E96C63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E94E85-DA30-0C39-D1A7-7ABBD5DCC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635B02-C938-8A3D-10B0-3BBDB6217D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B4C18-D54E-4ABC-8113-3E41E38B4C19}" type="datetimeFigureOut">
              <a:rPr lang="hr-HR" smtClean="0"/>
              <a:t>30.01.2026</a:t>
            </a:fld>
            <a:endParaRPr lang="hr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BADAE-8F7C-9950-7C48-39AC08548A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718B9-25D7-FD34-6A29-1B53B7D7AA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918D3-93B7-4374-8EDB-0EB3931B0BA9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6681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60AB3-4F14-C20A-4F68-CD43AAE68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7E49C62-31DA-9FB6-32E0-7F8EA4FE2596}"/>
              </a:ext>
            </a:extLst>
          </p:cNvPr>
          <p:cNvSpPr/>
          <p:nvPr/>
        </p:nvSpPr>
        <p:spPr>
          <a:xfrm>
            <a:off x="6593388" y="591056"/>
            <a:ext cx="1180501" cy="620393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Assistant Directors – Executive Directors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0C39010-7EE0-A41A-5669-0DA8D9714EF4}"/>
              </a:ext>
            </a:extLst>
          </p:cNvPr>
          <p:cNvSpPr/>
          <p:nvPr/>
        </p:nvSpPr>
        <p:spPr>
          <a:xfrm>
            <a:off x="5212669" y="43599"/>
            <a:ext cx="2006353" cy="403433"/>
          </a:xfrm>
          <a:prstGeom prst="round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/>
              <a:t>Director of the CNTB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79AECCE-FE88-FE84-4AE8-0E173EB075AC}"/>
              </a:ext>
            </a:extLst>
          </p:cNvPr>
          <p:cNvSpPr/>
          <p:nvPr/>
        </p:nvSpPr>
        <p:spPr>
          <a:xfrm>
            <a:off x="4403333" y="1474479"/>
            <a:ext cx="1560263" cy="30200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General Affairs and Procurement Service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69F3F5E-65C5-A522-9E78-C5FD2B6DD500}"/>
              </a:ext>
            </a:extLst>
          </p:cNvPr>
          <p:cNvSpPr/>
          <p:nvPr/>
        </p:nvSpPr>
        <p:spPr>
          <a:xfrm>
            <a:off x="4403333" y="1907703"/>
            <a:ext cx="1560263" cy="30200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Human Resources Development  Service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446D72E-DD1A-0C5F-8424-F19D525670B3}"/>
              </a:ext>
            </a:extLst>
          </p:cNvPr>
          <p:cNvSpPr/>
          <p:nvPr/>
        </p:nvSpPr>
        <p:spPr>
          <a:xfrm>
            <a:off x="4390772" y="2327580"/>
            <a:ext cx="1572824" cy="302004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Finance and Accounting Service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CE87A2D9-6A80-2B8A-9660-7AF98C90B37D}"/>
              </a:ext>
            </a:extLst>
          </p:cNvPr>
          <p:cNvSpPr/>
          <p:nvPr/>
        </p:nvSpPr>
        <p:spPr>
          <a:xfrm>
            <a:off x="367458" y="795091"/>
            <a:ext cx="1737065" cy="62994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/>
              <a:t>Information and Communication Technologies (ICT)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974521F6-E009-711B-9972-30C143C0D007}"/>
              </a:ext>
            </a:extLst>
          </p:cNvPr>
          <p:cNvSpPr/>
          <p:nvPr/>
        </p:nvSpPr>
        <p:spPr>
          <a:xfrm>
            <a:off x="4704278" y="940088"/>
            <a:ext cx="958375" cy="38508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>
                <a:solidFill>
                  <a:srgbClr val="002060"/>
                </a:solidFill>
              </a:rPr>
              <a:t>Director’s Office</a:t>
            </a:r>
          </a:p>
        </p:txBody>
      </p:sp>
      <p:cxnSp>
        <p:nvCxnSpPr>
          <p:cNvPr id="34" name="Connector: Elbow 33">
            <a:extLst>
              <a:ext uri="{FF2B5EF4-FFF2-40B4-BE49-F238E27FC236}">
                <a16:creationId xmlns:a16="http://schemas.microsoft.com/office/drawing/2014/main" id="{A5922480-C41A-DD4C-E4D9-3693D0E9639B}"/>
              </a:ext>
            </a:extLst>
          </p:cNvPr>
          <p:cNvCxnSpPr>
            <a:cxnSpLocks/>
            <a:stCxn id="32" idx="3"/>
            <a:endCxn id="5" idx="2"/>
          </p:cNvCxnSpPr>
          <p:nvPr/>
        </p:nvCxnSpPr>
        <p:spPr>
          <a:xfrm flipV="1">
            <a:off x="5662653" y="447032"/>
            <a:ext cx="553193" cy="68559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2FF12A0E-4809-9019-22D7-D820329C154E}"/>
              </a:ext>
            </a:extLst>
          </p:cNvPr>
          <p:cNvSpPr/>
          <p:nvPr/>
        </p:nvSpPr>
        <p:spPr>
          <a:xfrm>
            <a:off x="9640008" y="605224"/>
            <a:ext cx="1016640" cy="214360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02060"/>
                </a:solidFill>
              </a:rPr>
              <a:t>Internal Auditor</a:t>
            </a:r>
          </a:p>
        </p:txBody>
      </p: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7C5CA69C-2F52-7931-F936-70EC0F1B4618}"/>
              </a:ext>
            </a:extLst>
          </p:cNvPr>
          <p:cNvCxnSpPr>
            <a:cxnSpLocks/>
            <a:stCxn id="25" idx="0"/>
            <a:endCxn id="5" idx="1"/>
          </p:cNvCxnSpPr>
          <p:nvPr/>
        </p:nvCxnSpPr>
        <p:spPr>
          <a:xfrm rot="5400000" flipH="1" flipV="1">
            <a:off x="2949443" y="-1468135"/>
            <a:ext cx="549775" cy="39766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D9FE840D-8592-1A8D-AF16-5BB672FBFEB4}"/>
              </a:ext>
            </a:extLst>
          </p:cNvPr>
          <p:cNvSpPr/>
          <p:nvPr/>
        </p:nvSpPr>
        <p:spPr>
          <a:xfrm>
            <a:off x="8351429" y="4583582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Sales and Distribution Support Department</a:t>
            </a:r>
          </a:p>
        </p:txBody>
      </p:sp>
      <p:sp>
        <p:nvSpPr>
          <p:cNvPr id="77" name="Rectangle: Rounded Corners 76">
            <a:extLst>
              <a:ext uri="{FF2B5EF4-FFF2-40B4-BE49-F238E27FC236}">
                <a16:creationId xmlns:a16="http://schemas.microsoft.com/office/drawing/2014/main" id="{2BBEC6CF-F126-58F5-3D3E-F6D1E1EBF5EC}"/>
              </a:ext>
            </a:extLst>
          </p:cNvPr>
          <p:cNvSpPr/>
          <p:nvPr/>
        </p:nvSpPr>
        <p:spPr>
          <a:xfrm>
            <a:off x="1144247" y="5675340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Global Public Relations Department</a:t>
            </a:r>
          </a:p>
        </p:txBody>
      </p:sp>
      <p:sp>
        <p:nvSpPr>
          <p:cNvPr id="78" name="Rectangle: Rounded Corners 77">
            <a:extLst>
              <a:ext uri="{FF2B5EF4-FFF2-40B4-BE49-F238E27FC236}">
                <a16:creationId xmlns:a16="http://schemas.microsoft.com/office/drawing/2014/main" id="{F1D6EC82-D61F-94EF-70D1-C27117543E22}"/>
              </a:ext>
            </a:extLst>
          </p:cNvPr>
          <p:cNvSpPr/>
          <p:nvPr/>
        </p:nvSpPr>
        <p:spPr>
          <a:xfrm>
            <a:off x="8351429" y="5669057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Markets Department</a:t>
            </a:r>
          </a:p>
        </p:txBody>
      </p:sp>
      <p:sp>
        <p:nvSpPr>
          <p:cNvPr id="82" name="Rectangle: Rounded Corners 81">
            <a:extLst>
              <a:ext uri="{FF2B5EF4-FFF2-40B4-BE49-F238E27FC236}">
                <a16:creationId xmlns:a16="http://schemas.microsoft.com/office/drawing/2014/main" id="{4B6B2C04-0236-D780-8210-253070F30176}"/>
              </a:ext>
            </a:extLst>
          </p:cNvPr>
          <p:cNvSpPr/>
          <p:nvPr/>
        </p:nvSpPr>
        <p:spPr>
          <a:xfrm>
            <a:off x="4747453" y="4583583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Destination Management Systems and Sustainable Tourism Development Department</a:t>
            </a:r>
          </a:p>
        </p:txBody>
      </p:sp>
      <p:sp>
        <p:nvSpPr>
          <p:cNvPr id="83" name="Rectangle: Rounded Corners 82">
            <a:extLst>
              <a:ext uri="{FF2B5EF4-FFF2-40B4-BE49-F238E27FC236}">
                <a16:creationId xmlns:a16="http://schemas.microsoft.com/office/drawing/2014/main" id="{281DAA74-69F6-2D32-60B2-F7E9D11026E1}"/>
              </a:ext>
            </a:extLst>
          </p:cNvPr>
          <p:cNvSpPr/>
          <p:nvPr/>
        </p:nvSpPr>
        <p:spPr>
          <a:xfrm>
            <a:off x="4749497" y="5137122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Tourism Experience and Tourism Offer Valori</a:t>
            </a:r>
            <a:r>
              <a:rPr lang="hr-HR" sz="1000" b="1" dirty="0">
                <a:solidFill>
                  <a:srgbClr val="002060"/>
                </a:solidFill>
              </a:rPr>
              <a:t>s</a:t>
            </a:r>
            <a:r>
              <a:rPr lang="en-US" sz="1000" b="1" dirty="0" err="1">
                <a:solidFill>
                  <a:srgbClr val="002060"/>
                </a:solidFill>
              </a:rPr>
              <a:t>ation</a:t>
            </a:r>
            <a:r>
              <a:rPr lang="hr-HR" sz="1000" b="1" dirty="0">
                <a:solidFill>
                  <a:srgbClr val="002060"/>
                </a:solidFill>
              </a:rPr>
              <a:t> </a:t>
            </a:r>
            <a:r>
              <a:rPr lang="en-US" sz="1000" b="1" dirty="0">
                <a:solidFill>
                  <a:srgbClr val="002060"/>
                </a:solidFill>
              </a:rPr>
              <a:t>Department 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99812619-4ED2-B63D-7641-C74CF4B5B14B}"/>
              </a:ext>
            </a:extLst>
          </p:cNvPr>
          <p:cNvSpPr/>
          <p:nvPr/>
        </p:nvSpPr>
        <p:spPr>
          <a:xfrm>
            <a:off x="1144248" y="4604738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Content Production and Brand Identity Department</a:t>
            </a: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8F700F44-E0B7-E196-0806-37B98C758FCF}"/>
              </a:ext>
            </a:extLst>
          </p:cNvPr>
          <p:cNvSpPr/>
          <p:nvPr/>
        </p:nvSpPr>
        <p:spPr>
          <a:xfrm>
            <a:off x="1144248" y="5140039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Advertising and Social Media Department</a:t>
            </a:r>
          </a:p>
        </p:txBody>
      </p:sp>
      <p:sp>
        <p:nvSpPr>
          <p:cNvPr id="104" name="Rectangle: Rounded Corners 103">
            <a:extLst>
              <a:ext uri="{FF2B5EF4-FFF2-40B4-BE49-F238E27FC236}">
                <a16:creationId xmlns:a16="http://schemas.microsoft.com/office/drawing/2014/main" id="{42CFB870-E144-F14C-ADEC-DA339CB3CEDE}"/>
              </a:ext>
            </a:extLst>
          </p:cNvPr>
          <p:cNvSpPr/>
          <p:nvPr/>
        </p:nvSpPr>
        <p:spPr>
          <a:xfrm>
            <a:off x="2639274" y="3734799"/>
            <a:ext cx="1737065" cy="670156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/>
              <a:t>Marketing and Communications</a:t>
            </a:r>
          </a:p>
        </p:txBody>
      </p:sp>
      <p:sp>
        <p:nvSpPr>
          <p:cNvPr id="106" name="Rectangle: Rounded Corners 105">
            <a:extLst>
              <a:ext uri="{FF2B5EF4-FFF2-40B4-BE49-F238E27FC236}">
                <a16:creationId xmlns:a16="http://schemas.microsoft.com/office/drawing/2014/main" id="{562DBBB7-BBCD-E03F-EE32-EE8828A5A43E}"/>
              </a:ext>
            </a:extLst>
          </p:cNvPr>
          <p:cNvSpPr/>
          <p:nvPr/>
        </p:nvSpPr>
        <p:spPr>
          <a:xfrm>
            <a:off x="9856822" y="3707354"/>
            <a:ext cx="1737065" cy="66175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/>
              <a:t>Tourism Industry Support</a:t>
            </a:r>
          </a:p>
        </p:txBody>
      </p:sp>
      <p:sp>
        <p:nvSpPr>
          <p:cNvPr id="113" name="Rectangle: Rounded Corners 112">
            <a:extLst>
              <a:ext uri="{FF2B5EF4-FFF2-40B4-BE49-F238E27FC236}">
                <a16:creationId xmlns:a16="http://schemas.microsoft.com/office/drawing/2014/main" id="{D5CABFF3-E8A9-281D-13CB-BAF2939D1CDA}"/>
              </a:ext>
            </a:extLst>
          </p:cNvPr>
          <p:cNvSpPr/>
          <p:nvPr/>
        </p:nvSpPr>
        <p:spPr>
          <a:xfrm>
            <a:off x="6248048" y="3733989"/>
            <a:ext cx="1737065" cy="661749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/>
              <a:t>Strategic Planning, Sustainability and Tourism Experience</a:t>
            </a:r>
          </a:p>
        </p:txBody>
      </p:sp>
      <p:cxnSp>
        <p:nvCxnSpPr>
          <p:cNvPr id="136" name="Connector: Elbow 135">
            <a:extLst>
              <a:ext uri="{FF2B5EF4-FFF2-40B4-BE49-F238E27FC236}">
                <a16:creationId xmlns:a16="http://schemas.microsoft.com/office/drawing/2014/main" id="{C3360825-B614-95E5-878E-E1AAE5C4CFB4}"/>
              </a:ext>
            </a:extLst>
          </p:cNvPr>
          <p:cNvCxnSpPr>
            <a:cxnSpLocks/>
            <a:stCxn id="87" idx="3"/>
            <a:endCxn id="104" idx="2"/>
          </p:cNvCxnSpPr>
          <p:nvPr/>
        </p:nvCxnSpPr>
        <p:spPr>
          <a:xfrm flipV="1">
            <a:off x="3150601" y="4404955"/>
            <a:ext cx="357206" cy="41578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Connector: Elbow 142">
            <a:extLst>
              <a:ext uri="{FF2B5EF4-FFF2-40B4-BE49-F238E27FC236}">
                <a16:creationId xmlns:a16="http://schemas.microsoft.com/office/drawing/2014/main" id="{A83B2683-AEFA-321A-9D0F-57A2D670A739}"/>
              </a:ext>
            </a:extLst>
          </p:cNvPr>
          <p:cNvCxnSpPr>
            <a:cxnSpLocks/>
            <a:stCxn id="88" idx="3"/>
            <a:endCxn id="104" idx="2"/>
          </p:cNvCxnSpPr>
          <p:nvPr/>
        </p:nvCxnSpPr>
        <p:spPr>
          <a:xfrm flipV="1">
            <a:off x="3150601" y="4404955"/>
            <a:ext cx="357206" cy="95108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Connector: Elbow 144">
            <a:extLst>
              <a:ext uri="{FF2B5EF4-FFF2-40B4-BE49-F238E27FC236}">
                <a16:creationId xmlns:a16="http://schemas.microsoft.com/office/drawing/2014/main" id="{046D3049-3F2C-32A8-A847-241215381649}"/>
              </a:ext>
            </a:extLst>
          </p:cNvPr>
          <p:cNvCxnSpPr>
            <a:cxnSpLocks/>
            <a:stCxn id="82" idx="3"/>
            <a:endCxn id="113" idx="2"/>
          </p:cNvCxnSpPr>
          <p:nvPr/>
        </p:nvCxnSpPr>
        <p:spPr>
          <a:xfrm flipV="1">
            <a:off x="6753806" y="4395738"/>
            <a:ext cx="362775" cy="403845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nector: Elbow 146">
            <a:extLst>
              <a:ext uri="{FF2B5EF4-FFF2-40B4-BE49-F238E27FC236}">
                <a16:creationId xmlns:a16="http://schemas.microsoft.com/office/drawing/2014/main" id="{03C16B74-43D6-342F-4CAA-23050C49BBF2}"/>
              </a:ext>
            </a:extLst>
          </p:cNvPr>
          <p:cNvCxnSpPr>
            <a:cxnSpLocks/>
            <a:stCxn id="83" idx="3"/>
            <a:endCxn id="113" idx="2"/>
          </p:cNvCxnSpPr>
          <p:nvPr/>
        </p:nvCxnSpPr>
        <p:spPr>
          <a:xfrm flipV="1">
            <a:off x="6755850" y="4395738"/>
            <a:ext cx="360731" cy="957384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72C53867-D74F-7544-F1D8-49FAB7FCE61D}"/>
              </a:ext>
            </a:extLst>
          </p:cNvPr>
          <p:cNvCxnSpPr>
            <a:cxnSpLocks/>
            <a:stCxn id="75" idx="3"/>
            <a:endCxn id="106" idx="2"/>
          </p:cNvCxnSpPr>
          <p:nvPr/>
        </p:nvCxnSpPr>
        <p:spPr>
          <a:xfrm flipV="1">
            <a:off x="10357782" y="4369104"/>
            <a:ext cx="367573" cy="43047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tangle: Rounded Corners 184">
            <a:extLst>
              <a:ext uri="{FF2B5EF4-FFF2-40B4-BE49-F238E27FC236}">
                <a16:creationId xmlns:a16="http://schemas.microsoft.com/office/drawing/2014/main" id="{AB149715-E89C-F648-10EC-FAF42557DCC4}"/>
              </a:ext>
            </a:extLst>
          </p:cNvPr>
          <p:cNvSpPr/>
          <p:nvPr/>
        </p:nvSpPr>
        <p:spPr>
          <a:xfrm>
            <a:off x="8144940" y="606772"/>
            <a:ext cx="740386" cy="375959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900" b="1" dirty="0">
                <a:solidFill>
                  <a:srgbClr val="002060"/>
                </a:solidFill>
              </a:rPr>
              <a:t>General </a:t>
            </a:r>
            <a:r>
              <a:rPr lang="hr-HR" sz="900" b="1" dirty="0" err="1">
                <a:solidFill>
                  <a:srgbClr val="002060"/>
                </a:solidFill>
              </a:rPr>
              <a:t>Counsel</a:t>
            </a:r>
            <a:endParaRPr lang="en-US" sz="900" b="1" dirty="0">
              <a:solidFill>
                <a:srgbClr val="002060"/>
              </a:solidFill>
            </a:endParaRPr>
          </a:p>
        </p:txBody>
      </p:sp>
      <p:cxnSp>
        <p:nvCxnSpPr>
          <p:cNvPr id="188" name="Connector: Elbow 187">
            <a:extLst>
              <a:ext uri="{FF2B5EF4-FFF2-40B4-BE49-F238E27FC236}">
                <a16:creationId xmlns:a16="http://schemas.microsoft.com/office/drawing/2014/main" id="{5EEC55CB-45BE-E7AE-24DA-95CAE0FC10E9}"/>
              </a:ext>
            </a:extLst>
          </p:cNvPr>
          <p:cNvCxnSpPr>
            <a:cxnSpLocks/>
            <a:stCxn id="185" idx="0"/>
            <a:endCxn id="5" idx="3"/>
          </p:cNvCxnSpPr>
          <p:nvPr/>
        </p:nvCxnSpPr>
        <p:spPr>
          <a:xfrm rot="16200000" flipV="1">
            <a:off x="7686350" y="-222012"/>
            <a:ext cx="361456" cy="129611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8" name="Rectangle: Rounded Corners 197">
            <a:extLst>
              <a:ext uri="{FF2B5EF4-FFF2-40B4-BE49-F238E27FC236}">
                <a16:creationId xmlns:a16="http://schemas.microsoft.com/office/drawing/2014/main" id="{5CAF9833-CEE0-8520-2749-283934CC7CE0}"/>
              </a:ext>
            </a:extLst>
          </p:cNvPr>
          <p:cNvSpPr/>
          <p:nvPr/>
        </p:nvSpPr>
        <p:spPr>
          <a:xfrm>
            <a:off x="3313993" y="620787"/>
            <a:ext cx="1089340" cy="395426"/>
          </a:xfrm>
          <a:prstGeom prst="roundRect">
            <a:avLst/>
          </a:prstGeom>
          <a:solidFill>
            <a:srgbClr val="4BE04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02060"/>
                </a:solidFill>
              </a:rPr>
              <a:t>Head of the Director’s Office</a:t>
            </a:r>
          </a:p>
        </p:txBody>
      </p:sp>
      <p:cxnSp>
        <p:nvCxnSpPr>
          <p:cNvPr id="211" name="Connector: Elbow 210">
            <a:extLst>
              <a:ext uri="{FF2B5EF4-FFF2-40B4-BE49-F238E27FC236}">
                <a16:creationId xmlns:a16="http://schemas.microsoft.com/office/drawing/2014/main" id="{B8F8EDCF-F276-4AB5-7163-CCD977D8429E}"/>
              </a:ext>
            </a:extLst>
          </p:cNvPr>
          <p:cNvCxnSpPr>
            <a:cxnSpLocks/>
            <a:stCxn id="198" idx="0"/>
            <a:endCxn id="5" idx="1"/>
          </p:cNvCxnSpPr>
          <p:nvPr/>
        </p:nvCxnSpPr>
        <p:spPr>
          <a:xfrm rot="5400000" flipH="1" flipV="1">
            <a:off x="4347931" y="-243951"/>
            <a:ext cx="375471" cy="135400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Connector: Elbow 220">
            <a:extLst>
              <a:ext uri="{FF2B5EF4-FFF2-40B4-BE49-F238E27FC236}">
                <a16:creationId xmlns:a16="http://schemas.microsoft.com/office/drawing/2014/main" id="{C99FD3EF-5528-0A53-1FB2-9833D42F61E5}"/>
              </a:ext>
            </a:extLst>
          </p:cNvPr>
          <p:cNvCxnSpPr>
            <a:cxnSpLocks/>
            <a:stCxn id="5" idx="3"/>
            <a:endCxn id="35" idx="1"/>
          </p:cNvCxnSpPr>
          <p:nvPr/>
        </p:nvCxnSpPr>
        <p:spPr>
          <a:xfrm>
            <a:off x="7219022" y="245316"/>
            <a:ext cx="2420986" cy="467088"/>
          </a:xfrm>
          <a:prstGeom prst="bentConnector3">
            <a:avLst>
              <a:gd name="adj1" fmla="val 88884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3" name="Rectangle: Rounded Corners 222">
            <a:extLst>
              <a:ext uri="{FF2B5EF4-FFF2-40B4-BE49-F238E27FC236}">
                <a16:creationId xmlns:a16="http://schemas.microsoft.com/office/drawing/2014/main" id="{1D0B9168-830F-4D52-736D-98985D047046}"/>
              </a:ext>
            </a:extLst>
          </p:cNvPr>
          <p:cNvSpPr/>
          <p:nvPr/>
        </p:nvSpPr>
        <p:spPr>
          <a:xfrm>
            <a:off x="1611721" y="1578482"/>
            <a:ext cx="2005200" cy="396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eVisitor Department</a:t>
            </a:r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D81A4BE2-CF26-4A78-F075-B1D828EE9202}"/>
              </a:ext>
            </a:extLst>
          </p:cNvPr>
          <p:cNvSpPr/>
          <p:nvPr/>
        </p:nvSpPr>
        <p:spPr>
          <a:xfrm>
            <a:off x="1611721" y="2130219"/>
            <a:ext cx="2005200" cy="396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Digital Solutions Implementation Support Department</a:t>
            </a:r>
          </a:p>
        </p:txBody>
      </p:sp>
      <p:sp>
        <p:nvSpPr>
          <p:cNvPr id="239" name="Rectangle: Rounded Corners 238">
            <a:extLst>
              <a:ext uri="{FF2B5EF4-FFF2-40B4-BE49-F238E27FC236}">
                <a16:creationId xmlns:a16="http://schemas.microsoft.com/office/drawing/2014/main" id="{484A62BF-D860-9B5C-9347-975B7335B303}"/>
              </a:ext>
            </a:extLst>
          </p:cNvPr>
          <p:cNvSpPr/>
          <p:nvPr/>
        </p:nvSpPr>
        <p:spPr>
          <a:xfrm>
            <a:off x="1611721" y="2674023"/>
            <a:ext cx="2005200" cy="39542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ICT Infrastructure Department</a:t>
            </a:r>
          </a:p>
        </p:txBody>
      </p:sp>
      <p:cxnSp>
        <p:nvCxnSpPr>
          <p:cNvPr id="3" name="Connector: Elbow 2">
            <a:extLst>
              <a:ext uri="{FF2B5EF4-FFF2-40B4-BE49-F238E27FC236}">
                <a16:creationId xmlns:a16="http://schemas.microsoft.com/office/drawing/2014/main" id="{491FF7C1-D35A-AFBE-DD0D-B278936E0B53}"/>
              </a:ext>
            </a:extLst>
          </p:cNvPr>
          <p:cNvCxnSpPr>
            <a:cxnSpLocks/>
            <a:stCxn id="25" idx="2"/>
            <a:endCxn id="223" idx="1"/>
          </p:cNvCxnSpPr>
          <p:nvPr/>
        </p:nvCxnSpPr>
        <p:spPr>
          <a:xfrm rot="16200000" flipH="1">
            <a:off x="1248134" y="1412894"/>
            <a:ext cx="351445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863EA8D2-09EA-21FE-3F36-E24E60A19615}"/>
              </a:ext>
            </a:extLst>
          </p:cNvPr>
          <p:cNvCxnSpPr>
            <a:cxnSpLocks/>
            <a:stCxn id="25" idx="2"/>
            <a:endCxn id="224" idx="1"/>
          </p:cNvCxnSpPr>
          <p:nvPr/>
        </p:nvCxnSpPr>
        <p:spPr>
          <a:xfrm rot="16200000" flipH="1">
            <a:off x="972265" y="1688763"/>
            <a:ext cx="903182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8541024C-287C-B65D-FBF3-85AC6498689F}"/>
              </a:ext>
            </a:extLst>
          </p:cNvPr>
          <p:cNvCxnSpPr>
            <a:cxnSpLocks/>
            <a:stCxn id="25" idx="2"/>
            <a:endCxn id="239" idx="1"/>
          </p:cNvCxnSpPr>
          <p:nvPr/>
        </p:nvCxnSpPr>
        <p:spPr>
          <a:xfrm rot="16200000" flipH="1">
            <a:off x="700507" y="1960521"/>
            <a:ext cx="1446699" cy="375730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0B994B5C-E726-D8B6-AD7D-25D7C088C888}"/>
              </a:ext>
            </a:extLst>
          </p:cNvPr>
          <p:cNvSpPr/>
          <p:nvPr/>
        </p:nvSpPr>
        <p:spPr>
          <a:xfrm>
            <a:off x="1144247" y="6210641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Web Department</a:t>
            </a:r>
          </a:p>
        </p:txBody>
      </p:sp>
      <p:cxnSp>
        <p:nvCxnSpPr>
          <p:cNvPr id="24" name="Connector: Elbow 23">
            <a:extLst>
              <a:ext uri="{FF2B5EF4-FFF2-40B4-BE49-F238E27FC236}">
                <a16:creationId xmlns:a16="http://schemas.microsoft.com/office/drawing/2014/main" id="{C8302467-515C-395B-9E1F-3D9B20F7268F}"/>
              </a:ext>
            </a:extLst>
          </p:cNvPr>
          <p:cNvCxnSpPr>
            <a:stCxn id="22" idx="3"/>
            <a:endCxn id="104" idx="2"/>
          </p:cNvCxnSpPr>
          <p:nvPr/>
        </p:nvCxnSpPr>
        <p:spPr>
          <a:xfrm flipV="1">
            <a:off x="3150600" y="4404955"/>
            <a:ext cx="357207" cy="2021686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BDA292D0-5F77-59B8-BC17-45D3FC05AB9B}"/>
              </a:ext>
            </a:extLst>
          </p:cNvPr>
          <p:cNvCxnSpPr>
            <a:stCxn id="78" idx="3"/>
            <a:endCxn id="106" idx="2"/>
          </p:cNvCxnSpPr>
          <p:nvPr/>
        </p:nvCxnSpPr>
        <p:spPr>
          <a:xfrm flipV="1">
            <a:off x="10357782" y="4369104"/>
            <a:ext cx="367573" cy="1515953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E65A6ED-BD40-AD97-548D-6A75DE50D2DC}"/>
              </a:ext>
            </a:extLst>
          </p:cNvPr>
          <p:cNvSpPr/>
          <p:nvPr/>
        </p:nvSpPr>
        <p:spPr>
          <a:xfrm>
            <a:off x="9640008" y="982731"/>
            <a:ext cx="1016640" cy="214360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rgbClr val="002060"/>
                </a:solidFill>
              </a:rPr>
              <a:t>Controlling</a:t>
            </a:r>
          </a:p>
        </p:txBody>
      </p:sp>
      <p:cxnSp>
        <p:nvCxnSpPr>
          <p:cNvPr id="226" name="Connector: Elbow 225">
            <a:extLst>
              <a:ext uri="{FF2B5EF4-FFF2-40B4-BE49-F238E27FC236}">
                <a16:creationId xmlns:a16="http://schemas.microsoft.com/office/drawing/2014/main" id="{2EED754D-F714-6FAC-D415-0547D7D9AD1E}"/>
              </a:ext>
            </a:extLst>
          </p:cNvPr>
          <p:cNvCxnSpPr>
            <a:cxnSpLocks/>
            <a:stCxn id="198" idx="2"/>
            <a:endCxn id="32" idx="1"/>
          </p:cNvCxnSpPr>
          <p:nvPr/>
        </p:nvCxnSpPr>
        <p:spPr>
          <a:xfrm rot="16200000" flipH="1">
            <a:off x="4223261" y="651614"/>
            <a:ext cx="116418" cy="8456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or: Elbow 36">
            <a:extLst>
              <a:ext uri="{FF2B5EF4-FFF2-40B4-BE49-F238E27FC236}">
                <a16:creationId xmlns:a16="http://schemas.microsoft.com/office/drawing/2014/main" id="{6455C035-559A-FD04-6BAC-4FC9EF49EBEF}"/>
              </a:ext>
            </a:extLst>
          </p:cNvPr>
          <p:cNvCxnSpPr>
            <a:stCxn id="9" idx="3"/>
            <a:endCxn id="5" idx="2"/>
          </p:cNvCxnSpPr>
          <p:nvPr/>
        </p:nvCxnSpPr>
        <p:spPr>
          <a:xfrm flipV="1">
            <a:off x="5963596" y="447032"/>
            <a:ext cx="252250" cy="1178449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or: Elbow 38">
            <a:extLst>
              <a:ext uri="{FF2B5EF4-FFF2-40B4-BE49-F238E27FC236}">
                <a16:creationId xmlns:a16="http://schemas.microsoft.com/office/drawing/2014/main" id="{F3B3DB9D-FF50-A173-0A93-4F84CA61A84F}"/>
              </a:ext>
            </a:extLst>
          </p:cNvPr>
          <p:cNvCxnSpPr>
            <a:stCxn id="10" idx="3"/>
          </p:cNvCxnSpPr>
          <p:nvPr/>
        </p:nvCxnSpPr>
        <p:spPr>
          <a:xfrm flipV="1">
            <a:off x="5963596" y="1625480"/>
            <a:ext cx="252248" cy="43322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or: Elbow 40">
            <a:extLst>
              <a:ext uri="{FF2B5EF4-FFF2-40B4-BE49-F238E27FC236}">
                <a16:creationId xmlns:a16="http://schemas.microsoft.com/office/drawing/2014/main" id="{72ABA3FC-ECAD-7DA6-0872-1ADD223B970D}"/>
              </a:ext>
            </a:extLst>
          </p:cNvPr>
          <p:cNvCxnSpPr>
            <a:stCxn id="11" idx="3"/>
          </p:cNvCxnSpPr>
          <p:nvPr/>
        </p:nvCxnSpPr>
        <p:spPr>
          <a:xfrm flipV="1">
            <a:off x="5963596" y="1828458"/>
            <a:ext cx="252248" cy="650124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C13827A-88A6-0D42-EE9F-6183913335DC}"/>
              </a:ext>
            </a:extLst>
          </p:cNvPr>
          <p:cNvSpPr/>
          <p:nvPr/>
        </p:nvSpPr>
        <p:spPr>
          <a:xfrm>
            <a:off x="4747453" y="5669057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2060"/>
                </a:solidFill>
              </a:rPr>
              <a:t>Research and Business Intelligence Department</a:t>
            </a:r>
          </a:p>
        </p:txBody>
      </p: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22288E83-1851-F7C8-922D-053D2754468E}"/>
              </a:ext>
            </a:extLst>
          </p:cNvPr>
          <p:cNvCxnSpPr>
            <a:stCxn id="6" idx="3"/>
            <a:endCxn id="113" idx="2"/>
          </p:cNvCxnSpPr>
          <p:nvPr/>
        </p:nvCxnSpPr>
        <p:spPr>
          <a:xfrm flipV="1">
            <a:off x="6753806" y="4395738"/>
            <a:ext cx="362775" cy="1489319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7D3BE5B4-47E3-9E2C-3971-6F8D0EAEFF52}"/>
              </a:ext>
            </a:extLst>
          </p:cNvPr>
          <p:cNvSpPr/>
          <p:nvPr/>
        </p:nvSpPr>
        <p:spPr>
          <a:xfrm>
            <a:off x="7901290" y="1285968"/>
            <a:ext cx="1227685" cy="3421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accent1">
                    <a:lumMod val="50000"/>
                  </a:schemeClr>
                </a:solidFill>
              </a:rPr>
              <a:t>Legal Service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1ABF8EC5-B83A-EA0B-B9CF-8407062873F8}"/>
              </a:ext>
            </a:extLst>
          </p:cNvPr>
          <p:cNvSpPr/>
          <p:nvPr/>
        </p:nvSpPr>
        <p:spPr>
          <a:xfrm>
            <a:off x="8351429" y="5137121"/>
            <a:ext cx="2006353" cy="43200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rgbClr val="002060"/>
                </a:solidFill>
              </a:rPr>
              <a:t>Tourism Industry</a:t>
            </a:r>
            <a:r>
              <a:rPr lang="hr-HR" sz="1000" b="1" dirty="0">
                <a:solidFill>
                  <a:srgbClr val="002060"/>
                </a:solidFill>
              </a:rPr>
              <a:t> </a:t>
            </a:r>
            <a:r>
              <a:rPr lang="en-US" sz="1000" b="1" dirty="0">
                <a:solidFill>
                  <a:srgbClr val="002060"/>
                </a:solidFill>
              </a:rPr>
              <a:t>Cooperation Department </a:t>
            </a:r>
          </a:p>
        </p:txBody>
      </p:sp>
      <p:cxnSp>
        <p:nvCxnSpPr>
          <p:cNvPr id="30" name="Connector: Elbow 29">
            <a:extLst>
              <a:ext uri="{FF2B5EF4-FFF2-40B4-BE49-F238E27FC236}">
                <a16:creationId xmlns:a16="http://schemas.microsoft.com/office/drawing/2014/main" id="{14293309-609F-0C12-1CA2-F5B5382CDD04}"/>
              </a:ext>
            </a:extLst>
          </p:cNvPr>
          <p:cNvCxnSpPr>
            <a:cxnSpLocks/>
            <a:stCxn id="28" idx="3"/>
            <a:endCxn id="106" idx="2"/>
          </p:cNvCxnSpPr>
          <p:nvPr/>
        </p:nvCxnSpPr>
        <p:spPr>
          <a:xfrm flipV="1">
            <a:off x="10357782" y="4369104"/>
            <a:ext cx="367573" cy="984017"/>
          </a:xfrm>
          <a:prstGeom prst="bentConnector2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7" name="Connector: Elbow 226">
            <a:extLst>
              <a:ext uri="{FF2B5EF4-FFF2-40B4-BE49-F238E27FC236}">
                <a16:creationId xmlns:a16="http://schemas.microsoft.com/office/drawing/2014/main" id="{3BDBEFB2-6033-1C33-8F44-FF88E0B33763}"/>
              </a:ext>
            </a:extLst>
          </p:cNvPr>
          <p:cNvCxnSpPr>
            <a:cxnSpLocks/>
            <a:stCxn id="26" idx="1"/>
            <a:endCxn id="5" idx="2"/>
          </p:cNvCxnSpPr>
          <p:nvPr/>
        </p:nvCxnSpPr>
        <p:spPr>
          <a:xfrm rot="10800000">
            <a:off x="6215846" y="447033"/>
            <a:ext cx="1685444" cy="101003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8AD3B29A-9A85-10FF-3D41-47D58594F4BF}"/>
              </a:ext>
            </a:extLst>
          </p:cNvPr>
          <p:cNvCxnSpPr>
            <a:cxnSpLocks/>
            <a:stCxn id="185" idx="2"/>
            <a:endCxn id="26" idx="0"/>
          </p:cNvCxnSpPr>
          <p:nvPr/>
        </p:nvCxnSpPr>
        <p:spPr>
          <a:xfrm>
            <a:off x="8515133" y="982731"/>
            <a:ext cx="0" cy="3032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F96B766F-C2A7-AEFE-C343-A10B98262BFE}"/>
              </a:ext>
            </a:extLst>
          </p:cNvPr>
          <p:cNvSpPr/>
          <p:nvPr/>
        </p:nvSpPr>
        <p:spPr>
          <a:xfrm>
            <a:off x="10827796" y="602034"/>
            <a:ext cx="1110676" cy="810164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>
                <a:solidFill>
                  <a:srgbClr val="0070C0"/>
                </a:solidFill>
              </a:rPr>
              <a:t>Representative Offices and Branches Abroad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D97846C6-6CEA-960A-74F4-8B96980C632E}"/>
              </a:ext>
            </a:extLst>
          </p:cNvPr>
          <p:cNvCxnSpPr>
            <a:cxnSpLocks/>
            <a:stCxn id="5" idx="3"/>
            <a:endCxn id="59" idx="0"/>
          </p:cNvCxnSpPr>
          <p:nvPr/>
        </p:nvCxnSpPr>
        <p:spPr>
          <a:xfrm>
            <a:off x="7219022" y="245316"/>
            <a:ext cx="4164112" cy="356718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1A8DED69-6C85-A0D6-6B3D-C3AA168B75C4}"/>
              </a:ext>
            </a:extLst>
          </p:cNvPr>
          <p:cNvSpPr/>
          <p:nvPr/>
        </p:nvSpPr>
        <p:spPr>
          <a:xfrm>
            <a:off x="9640008" y="1360238"/>
            <a:ext cx="1008410" cy="224488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Corporate Public </a:t>
            </a:r>
            <a:r>
              <a:rPr lang="en-US" sz="900" b="1" dirty="0">
                <a:solidFill>
                  <a:srgbClr val="002060"/>
                </a:solidFill>
              </a:rPr>
              <a:t>Relations</a:t>
            </a:r>
          </a:p>
        </p:txBody>
      </p:sp>
      <p:cxnSp>
        <p:nvCxnSpPr>
          <p:cNvPr id="240" name="Connector: Elbow 239">
            <a:extLst>
              <a:ext uri="{FF2B5EF4-FFF2-40B4-BE49-F238E27FC236}">
                <a16:creationId xmlns:a16="http://schemas.microsoft.com/office/drawing/2014/main" id="{9CFAE236-F8A3-F366-2AD7-837A298B3741}"/>
              </a:ext>
            </a:extLst>
          </p:cNvPr>
          <p:cNvCxnSpPr>
            <a:cxnSpLocks/>
            <a:stCxn id="5" idx="3"/>
            <a:endCxn id="23" idx="1"/>
          </p:cNvCxnSpPr>
          <p:nvPr/>
        </p:nvCxnSpPr>
        <p:spPr>
          <a:xfrm>
            <a:off x="7219022" y="245316"/>
            <a:ext cx="2420986" cy="844595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Connector: Elbow 244">
            <a:extLst>
              <a:ext uri="{FF2B5EF4-FFF2-40B4-BE49-F238E27FC236}">
                <a16:creationId xmlns:a16="http://schemas.microsoft.com/office/drawing/2014/main" id="{8D437BE3-ABF4-C3BE-4E78-0B79904A34B7}"/>
              </a:ext>
            </a:extLst>
          </p:cNvPr>
          <p:cNvCxnSpPr>
            <a:cxnSpLocks/>
            <a:stCxn id="5" idx="3"/>
            <a:endCxn id="19" idx="1"/>
          </p:cNvCxnSpPr>
          <p:nvPr/>
        </p:nvCxnSpPr>
        <p:spPr>
          <a:xfrm>
            <a:off x="7219022" y="245316"/>
            <a:ext cx="2420986" cy="1227166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Connector: Elbow 248">
            <a:extLst>
              <a:ext uri="{FF2B5EF4-FFF2-40B4-BE49-F238E27FC236}">
                <a16:creationId xmlns:a16="http://schemas.microsoft.com/office/drawing/2014/main" id="{F57D4904-2DE2-A3B4-0272-B58B1A6E8B13}"/>
              </a:ext>
            </a:extLst>
          </p:cNvPr>
          <p:cNvCxnSpPr>
            <a:cxnSpLocks/>
            <a:stCxn id="5" idx="3"/>
            <a:endCxn id="251" idx="1"/>
          </p:cNvCxnSpPr>
          <p:nvPr/>
        </p:nvCxnSpPr>
        <p:spPr>
          <a:xfrm>
            <a:off x="7219022" y="245316"/>
            <a:ext cx="2420986" cy="1599910"/>
          </a:xfrm>
          <a:prstGeom prst="bentConnector3">
            <a:avLst>
              <a:gd name="adj1" fmla="val 8888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tangle: Rounded Corners 250">
            <a:extLst>
              <a:ext uri="{FF2B5EF4-FFF2-40B4-BE49-F238E27FC236}">
                <a16:creationId xmlns:a16="http://schemas.microsoft.com/office/drawing/2014/main" id="{B8ED5EF7-C439-4718-09FB-FD812C93C666}"/>
              </a:ext>
            </a:extLst>
          </p:cNvPr>
          <p:cNvSpPr/>
          <p:nvPr/>
        </p:nvSpPr>
        <p:spPr>
          <a:xfrm>
            <a:off x="9640008" y="1747873"/>
            <a:ext cx="1008410" cy="194706"/>
          </a:xfrm>
          <a:prstGeom prst="roundRect">
            <a:avLst/>
          </a:prstGeom>
          <a:solidFill>
            <a:srgbClr val="4BE04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accent1">
                    <a:lumMod val="50000"/>
                  </a:schemeClr>
                </a:solidFill>
              </a:rPr>
              <a:t>Advisors</a:t>
            </a:r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6A4920B8-1801-A1C7-8A42-6FBF766AEB3E}"/>
              </a:ext>
            </a:extLst>
          </p:cNvPr>
          <p:cNvCxnSpPr>
            <a:cxnSpLocks/>
            <a:stCxn id="4" idx="1"/>
            <a:endCxn id="5" idx="2"/>
          </p:cNvCxnSpPr>
          <p:nvPr/>
        </p:nvCxnSpPr>
        <p:spPr>
          <a:xfrm rot="10800000">
            <a:off x="6215846" y="447033"/>
            <a:ext cx="377542" cy="45422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Connector: Elbow 163">
            <a:extLst>
              <a:ext uri="{FF2B5EF4-FFF2-40B4-BE49-F238E27FC236}">
                <a16:creationId xmlns:a16="http://schemas.microsoft.com/office/drawing/2014/main" id="{17C88597-F4E9-6DFB-8AF9-64B69EE66F6F}"/>
              </a:ext>
            </a:extLst>
          </p:cNvPr>
          <p:cNvCxnSpPr>
            <a:cxnSpLocks/>
            <a:stCxn id="104" idx="0"/>
            <a:endCxn id="5" idx="2"/>
          </p:cNvCxnSpPr>
          <p:nvPr/>
        </p:nvCxnSpPr>
        <p:spPr>
          <a:xfrm rot="5400000" flipH="1" flipV="1">
            <a:off x="3217943" y="736897"/>
            <a:ext cx="3287767" cy="2708039"/>
          </a:xfrm>
          <a:prstGeom prst="bentConnector3">
            <a:avLst>
              <a:gd name="adj1" fmla="val 9996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Connector: Elbow 167">
            <a:extLst>
              <a:ext uri="{FF2B5EF4-FFF2-40B4-BE49-F238E27FC236}">
                <a16:creationId xmlns:a16="http://schemas.microsoft.com/office/drawing/2014/main" id="{2CBEBCE1-621F-8805-5EFF-134562A13167}"/>
              </a:ext>
            </a:extLst>
          </p:cNvPr>
          <p:cNvCxnSpPr>
            <a:cxnSpLocks/>
            <a:stCxn id="106" idx="0"/>
            <a:endCxn id="5" idx="2"/>
          </p:cNvCxnSpPr>
          <p:nvPr/>
        </p:nvCxnSpPr>
        <p:spPr>
          <a:xfrm rot="16200000" flipV="1">
            <a:off x="6840440" y="-177562"/>
            <a:ext cx="3260322" cy="4509509"/>
          </a:xfrm>
          <a:prstGeom prst="bentConnector3">
            <a:avLst>
              <a:gd name="adj1" fmla="val 923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Connector: Elbow 171">
            <a:extLst>
              <a:ext uri="{FF2B5EF4-FFF2-40B4-BE49-F238E27FC236}">
                <a16:creationId xmlns:a16="http://schemas.microsoft.com/office/drawing/2014/main" id="{FC43BEFA-AC18-AD17-E6E0-F79F8C6449F6}"/>
              </a:ext>
            </a:extLst>
          </p:cNvPr>
          <p:cNvCxnSpPr>
            <a:cxnSpLocks/>
            <a:stCxn id="113" idx="0"/>
            <a:endCxn id="5" idx="2"/>
          </p:cNvCxnSpPr>
          <p:nvPr/>
        </p:nvCxnSpPr>
        <p:spPr>
          <a:xfrm rot="16200000" flipV="1">
            <a:off x="5022736" y="1640143"/>
            <a:ext cx="3286957" cy="900735"/>
          </a:xfrm>
          <a:prstGeom prst="bentConnector3">
            <a:avLst>
              <a:gd name="adj1" fmla="val 996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Connector: Elbow 212">
            <a:extLst>
              <a:ext uri="{FF2B5EF4-FFF2-40B4-BE49-F238E27FC236}">
                <a16:creationId xmlns:a16="http://schemas.microsoft.com/office/drawing/2014/main" id="{079B27FB-B8FE-74ED-17FE-91E72A2EB5A6}"/>
              </a:ext>
            </a:extLst>
          </p:cNvPr>
          <p:cNvCxnSpPr>
            <a:cxnSpLocks/>
            <a:stCxn id="77" idx="3"/>
            <a:endCxn id="104" idx="2"/>
          </p:cNvCxnSpPr>
          <p:nvPr/>
        </p:nvCxnSpPr>
        <p:spPr>
          <a:xfrm flipV="1">
            <a:off x="3150600" y="4404955"/>
            <a:ext cx="357207" cy="148638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6426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874</TotalTime>
  <Words>126</Words>
  <Application>Microsoft Office PowerPoint</Application>
  <PresentationFormat>Widescreen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HTZ</dc:creator>
  <cp:lastModifiedBy>Anamari Kozar</cp:lastModifiedBy>
  <cp:revision>35</cp:revision>
  <cp:lastPrinted>2026-01-30T12:37:24Z</cp:lastPrinted>
  <dcterms:created xsi:type="dcterms:W3CDTF">2024-04-09T16:26:09Z</dcterms:created>
  <dcterms:modified xsi:type="dcterms:W3CDTF">2026-01-30T13:29:37Z</dcterms:modified>
</cp:coreProperties>
</file>